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5" r:id="rId3"/>
    <p:sldId id="257" r:id="rId4"/>
    <p:sldId id="258" r:id="rId5"/>
    <p:sldId id="268" r:id="rId6"/>
    <p:sldId id="269" r:id="rId7"/>
    <p:sldId id="266" r:id="rId8"/>
    <p:sldId id="267" r:id="rId9"/>
    <p:sldId id="270" r:id="rId10"/>
    <p:sldId id="271" r:id="rId11"/>
    <p:sldId id="272" r:id="rId12"/>
    <p:sldId id="273" r:id="rId13"/>
    <p:sldId id="264" r:id="rId14"/>
    <p:sldId id="274" r:id="rId15"/>
    <p:sldId id="276" r:id="rId16"/>
    <p:sldId id="275" r:id="rId17"/>
  </p:sldIdLst>
  <p:sldSz cx="9144000" cy="6858000" type="screen4x3"/>
  <p:notesSz cx="6858000" cy="9101138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pulgar\Documents\TRANSPARENCIA%202018\INFORME%20PRIMER%20SEMESTRE%202018\DATOS%20PRIMER%20SEMESTRE%2020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pulgar\Documents\TRANSPARENCIA%202018\INFORME%20PRIMER%20SEMESTRE%202018\DATOS%20PRIMER%20SEMESTRE%20201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pulgar\Documents\TRANSPARENCIA%202018\INFORME%20PRIMER%20SEMESTRE%202018\DATOS%20PRIMER%20SEMESTRE%20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Enero</c:v>
          </c:tx>
          <c:val>
            <c:numRef>
              <c:f>'SAI MENSUALES'!$B$2:$D$2</c:f>
              <c:numCache>
                <c:formatCode>General</c:formatCode>
                <c:ptCount val="3"/>
                <c:pt idx="0">
                  <c:v>13</c:v>
                </c:pt>
                <c:pt idx="1">
                  <c:v>12</c:v>
                </c:pt>
                <c:pt idx="2">
                  <c:v>13</c:v>
                </c:pt>
              </c:numCache>
            </c:numRef>
          </c:val>
        </c:ser>
        <c:ser>
          <c:idx val="1"/>
          <c:order val="1"/>
          <c:tx>
            <c:v>Febrero</c:v>
          </c:tx>
          <c:val>
            <c:numRef>
              <c:f>'SAI MENSUALES'!$B$3:$D$3</c:f>
              <c:numCache>
                <c:formatCode>General</c:formatCode>
                <c:ptCount val="3"/>
                <c:pt idx="0">
                  <c:v>4</c:v>
                </c:pt>
                <c:pt idx="1">
                  <c:v>13</c:v>
                </c:pt>
                <c:pt idx="2">
                  <c:v>18</c:v>
                </c:pt>
              </c:numCache>
            </c:numRef>
          </c:val>
        </c:ser>
        <c:ser>
          <c:idx val="2"/>
          <c:order val="2"/>
          <c:tx>
            <c:v>Marzo</c:v>
          </c:tx>
          <c:val>
            <c:numRef>
              <c:f>'SAI MENSUALES'!$B$4:$D$4</c:f>
              <c:numCache>
                <c:formatCode>General</c:formatCode>
                <c:ptCount val="3"/>
                <c:pt idx="0">
                  <c:v>10</c:v>
                </c:pt>
                <c:pt idx="1">
                  <c:v>11</c:v>
                </c:pt>
                <c:pt idx="2">
                  <c:v>17</c:v>
                </c:pt>
              </c:numCache>
            </c:numRef>
          </c:val>
        </c:ser>
        <c:ser>
          <c:idx val="3"/>
          <c:order val="3"/>
          <c:tx>
            <c:v>Abril</c:v>
          </c:tx>
          <c:val>
            <c:numRef>
              <c:f>'SAI MENSUALES'!$B$5:$D$5</c:f>
              <c:numCache>
                <c:formatCode>General</c:formatCode>
                <c:ptCount val="3"/>
                <c:pt idx="0">
                  <c:v>13</c:v>
                </c:pt>
                <c:pt idx="1">
                  <c:v>3</c:v>
                </c:pt>
                <c:pt idx="2">
                  <c:v>21</c:v>
                </c:pt>
              </c:numCache>
            </c:numRef>
          </c:val>
        </c:ser>
        <c:ser>
          <c:idx val="4"/>
          <c:order val="4"/>
          <c:tx>
            <c:v>Mayo</c:v>
          </c:tx>
          <c:val>
            <c:numRef>
              <c:f>'SAI MENSUALES'!$B$6:$D$6</c:f>
              <c:numCache>
                <c:formatCode>General</c:formatCode>
                <c:ptCount val="3"/>
                <c:pt idx="0">
                  <c:v>28</c:v>
                </c:pt>
                <c:pt idx="1">
                  <c:v>11</c:v>
                </c:pt>
                <c:pt idx="2">
                  <c:v>11</c:v>
                </c:pt>
              </c:numCache>
            </c:numRef>
          </c:val>
        </c:ser>
        <c:ser>
          <c:idx val="5"/>
          <c:order val="5"/>
          <c:tx>
            <c:v>Junio</c:v>
          </c:tx>
          <c:val>
            <c:numRef>
              <c:f>'SAI MENSUALES'!$B$7:$D$7</c:f>
              <c:numCache>
                <c:formatCode>General</c:formatCode>
                <c:ptCount val="3"/>
                <c:pt idx="0">
                  <c:v>17</c:v>
                </c:pt>
                <c:pt idx="1">
                  <c:v>11</c:v>
                </c:pt>
                <c:pt idx="2">
                  <c:v>17</c:v>
                </c:pt>
              </c:numCache>
            </c:numRef>
          </c:val>
        </c:ser>
        <c:shape val="box"/>
        <c:axId val="72450048"/>
        <c:axId val="72451584"/>
        <c:axId val="0"/>
      </c:bar3DChart>
      <c:catAx>
        <c:axId val="72450048"/>
        <c:scaling>
          <c:orientation val="minMax"/>
        </c:scaling>
        <c:axPos val="b"/>
        <c:tickLblPos val="nextTo"/>
        <c:crossAx val="72451584"/>
        <c:crosses val="autoZero"/>
        <c:auto val="1"/>
        <c:lblAlgn val="ctr"/>
        <c:lblOffset val="100"/>
      </c:catAx>
      <c:valAx>
        <c:axId val="72451584"/>
        <c:scaling>
          <c:orientation val="minMax"/>
        </c:scaling>
        <c:axPos val="l"/>
        <c:majorGridlines/>
        <c:numFmt formatCode="General" sourceLinked="1"/>
        <c:tickLblPos val="nextTo"/>
        <c:crossAx val="7245004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view3D>
      <c:rAngAx val="1"/>
    </c:view3D>
    <c:plotArea>
      <c:layout>
        <c:manualLayout>
          <c:layoutTarget val="inner"/>
          <c:xMode val="edge"/>
          <c:yMode val="edge"/>
          <c:x val="8.1710629921259867E-2"/>
          <c:y val="7.4548702245552642E-2"/>
          <c:w val="0.5941517935258096"/>
          <c:h val="0.68521580635753865"/>
        </c:manualLayout>
      </c:layout>
      <c:bar3DChart>
        <c:barDir val="col"/>
        <c:grouping val="clustered"/>
        <c:ser>
          <c:idx val="0"/>
          <c:order val="0"/>
          <c:tx>
            <c:v>Cumplimiento</c:v>
          </c:tx>
          <c:val>
            <c:numRef>
              <c:f>TRATAMIENTO!$B$3:$D$3</c:f>
              <c:numCache>
                <c:formatCode>General</c:formatCode>
                <c:ptCount val="3"/>
                <c:pt idx="0">
                  <c:v>84</c:v>
                </c:pt>
                <c:pt idx="1">
                  <c:v>58</c:v>
                </c:pt>
                <c:pt idx="2">
                  <c:v>86</c:v>
                </c:pt>
              </c:numCache>
            </c:numRef>
          </c:val>
        </c:ser>
        <c:ser>
          <c:idx val="1"/>
          <c:order val="1"/>
          <c:tx>
            <c:v>No es SAI/desistida</c:v>
          </c:tx>
          <c:val>
            <c:numRef>
              <c:f>TRATAMIENTO!$B$4:$D$4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</c:ser>
        <c:ser>
          <c:idx val="2"/>
          <c:order val="2"/>
          <c:tx>
            <c:v>Espera pagos costos reproducción</c:v>
          </c:tx>
          <c:val>
            <c:numRef>
              <c:f>TRATAMIENTO!$B$5:$D$5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</c:ser>
        <c:ser>
          <c:idx val="3"/>
          <c:order val="3"/>
          <c:tx>
            <c:v>Derivadas</c:v>
          </c:tx>
          <c:val>
            <c:numRef>
              <c:f>TRATAMIENTO!$B$6:$D$6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</c:ser>
        <c:ser>
          <c:idx val="4"/>
          <c:order val="4"/>
          <c:tx>
            <c:v>Análisis y búsqueda</c:v>
          </c:tx>
          <c:val>
            <c:numRef>
              <c:f>TRATAMIENTO!$B$7:$D$7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</c:ser>
        <c:shape val="box"/>
        <c:axId val="72467584"/>
        <c:axId val="72469120"/>
        <c:axId val="0"/>
      </c:bar3DChart>
      <c:catAx>
        <c:axId val="72467584"/>
        <c:scaling>
          <c:orientation val="minMax"/>
        </c:scaling>
        <c:axPos val="b"/>
        <c:majorGridlines/>
        <c:tickLblPos val="nextTo"/>
        <c:crossAx val="72469120"/>
        <c:crosses val="autoZero"/>
        <c:auto val="1"/>
        <c:lblAlgn val="ctr"/>
        <c:lblOffset val="100"/>
        <c:tickMarkSkip val="3"/>
      </c:catAx>
      <c:valAx>
        <c:axId val="72469120"/>
        <c:scaling>
          <c:orientation val="minMax"/>
        </c:scaling>
        <c:axPos val="l"/>
        <c:majorGridlines/>
        <c:numFmt formatCode="General" sourceLinked="1"/>
        <c:tickLblPos val="nextTo"/>
        <c:crossAx val="72467584"/>
        <c:crosses val="autoZero"/>
        <c:crossBetween val="between"/>
      </c:valAx>
    </c:plotArea>
    <c:legend>
      <c:legendPos val="r"/>
      <c:layout/>
    </c:legend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Administración y Finanzas</c:v>
          </c:tx>
          <c:val>
            <c:numRef>
              <c:f>'DERIVACION INTERNA'!$D$2:$F$2</c:f>
              <c:numCache>
                <c:formatCode>General</c:formatCode>
                <c:ptCount val="3"/>
                <c:pt idx="0">
                  <c:v>9</c:v>
                </c:pt>
                <c:pt idx="1">
                  <c:v>4</c:v>
                </c:pt>
                <c:pt idx="2">
                  <c:v>14</c:v>
                </c:pt>
              </c:numCache>
            </c:numRef>
          </c:val>
        </c:ser>
        <c:ser>
          <c:idx val="1"/>
          <c:order val="1"/>
          <c:tx>
            <c:v>Asesoría Jurídica</c:v>
          </c:tx>
          <c:val>
            <c:numRef>
              <c:f>'DERIVACION INTERNA'!$D$3:$F$3</c:f>
              <c:numCache>
                <c:formatCode>General</c:formatCode>
                <c:ptCount val="3"/>
                <c:pt idx="0">
                  <c:v>6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</c:ser>
        <c:ser>
          <c:idx val="2"/>
          <c:order val="2"/>
          <c:tx>
            <c:v>DIDECO</c:v>
          </c:tx>
          <c:val>
            <c:numRef>
              <c:f>'DERIVACION INTERNA'!$D$4:$F$4</c:f>
              <c:numCache>
                <c:formatCode>General</c:formatCode>
                <c:ptCount val="3"/>
                <c:pt idx="0">
                  <c:v>8</c:v>
                </c:pt>
                <c:pt idx="1">
                  <c:v>15</c:v>
                </c:pt>
                <c:pt idx="2">
                  <c:v>12</c:v>
                </c:pt>
              </c:numCache>
            </c:numRef>
          </c:val>
        </c:ser>
        <c:ser>
          <c:idx val="3"/>
          <c:order val="3"/>
          <c:tx>
            <c:v>DAEM</c:v>
          </c:tx>
          <c:val>
            <c:numRef>
              <c:f>'DERIVACION INTERNA'!$D$5:$F$5</c:f>
              <c:numCache>
                <c:formatCode>General</c:formatCode>
                <c:ptCount val="3"/>
                <c:pt idx="0">
                  <c:v>21</c:v>
                </c:pt>
                <c:pt idx="1">
                  <c:v>6</c:v>
                </c:pt>
                <c:pt idx="2">
                  <c:v>13</c:v>
                </c:pt>
              </c:numCache>
            </c:numRef>
          </c:val>
        </c:ser>
        <c:ser>
          <c:idx val="4"/>
          <c:order val="4"/>
          <c:tx>
            <c:v>Dirección de Salud</c:v>
          </c:tx>
          <c:val>
            <c:numRef>
              <c:f>'DERIVACION INTERNA'!$D$6:$F$6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7</c:v>
                </c:pt>
              </c:numCache>
            </c:numRef>
          </c:val>
        </c:ser>
        <c:ser>
          <c:idx val="5"/>
          <c:order val="5"/>
          <c:tx>
            <c:v>Dirección de Tránsito</c:v>
          </c:tx>
          <c:val>
            <c:numRef>
              <c:f>'DERIVACION INTERNA'!$D$7:$F$7</c:f>
              <c:numCache>
                <c:formatCode>General</c:formatCode>
                <c:ptCount val="3"/>
                <c:pt idx="0">
                  <c:v>4</c:v>
                </c:pt>
                <c:pt idx="2">
                  <c:v>5</c:v>
                </c:pt>
              </c:numCache>
            </c:numRef>
          </c:val>
        </c:ser>
        <c:ser>
          <c:idx val="6"/>
          <c:order val="6"/>
          <c:tx>
            <c:v>Dirección Aseo y Ornato</c:v>
          </c:tx>
          <c:val>
            <c:numRef>
              <c:f>'DERIVACION INTERNA'!$D$8:$F$8</c:f>
              <c:numCache>
                <c:formatCode>General</c:formatCode>
                <c:ptCount val="3"/>
                <c:pt idx="0">
                  <c:v>2</c:v>
                </c:pt>
                <c:pt idx="1">
                  <c:v>6</c:v>
                </c:pt>
                <c:pt idx="2">
                  <c:v>15</c:v>
                </c:pt>
              </c:numCache>
            </c:numRef>
          </c:val>
        </c:ser>
        <c:ser>
          <c:idx val="7"/>
          <c:order val="7"/>
          <c:tx>
            <c:v>DOM</c:v>
          </c:tx>
          <c:val>
            <c:numRef>
              <c:f>'DERIVACION INTERNA'!$D$9:$F$9</c:f>
              <c:numCache>
                <c:formatCode>General</c:formatCode>
                <c:ptCount val="3"/>
                <c:pt idx="0">
                  <c:v>8</c:v>
                </c:pt>
                <c:pt idx="1">
                  <c:v>10</c:v>
                </c:pt>
                <c:pt idx="2">
                  <c:v>9</c:v>
                </c:pt>
              </c:numCache>
            </c:numRef>
          </c:val>
        </c:ser>
        <c:ser>
          <c:idx val="8"/>
          <c:order val="8"/>
          <c:tx>
            <c:v>Oficina de Transparencia</c:v>
          </c:tx>
          <c:val>
            <c:numRef>
              <c:f>'DERIVACION INTERNA'!$D$10:$F$10</c:f>
              <c:numCache>
                <c:formatCode>General</c:formatCode>
                <c:ptCount val="3"/>
                <c:pt idx="0">
                  <c:v>13</c:v>
                </c:pt>
              </c:numCache>
            </c:numRef>
          </c:val>
        </c:ser>
        <c:ser>
          <c:idx val="9"/>
          <c:order val="9"/>
          <c:tx>
            <c:v>RRHH</c:v>
          </c:tx>
          <c:val>
            <c:numRef>
              <c:f>'DERIVACION INTERNA'!$D$11:$F$11</c:f>
              <c:numCache>
                <c:formatCode>General</c:formatCode>
                <c:ptCount val="3"/>
                <c:pt idx="0">
                  <c:v>9</c:v>
                </c:pt>
                <c:pt idx="1">
                  <c:v>9</c:v>
                </c:pt>
                <c:pt idx="2">
                  <c:v>14</c:v>
                </c:pt>
              </c:numCache>
            </c:numRef>
          </c:val>
        </c:ser>
        <c:ser>
          <c:idx val="10"/>
          <c:order val="10"/>
          <c:tx>
            <c:v>RRPP</c:v>
          </c:tx>
          <c:val>
            <c:numRef>
              <c:f>'DERIVACION INTERNA'!$D$12:$F$12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</c:ser>
        <c:ser>
          <c:idx val="11"/>
          <c:order val="11"/>
          <c:tx>
            <c:v>SECPLA</c:v>
          </c:tx>
          <c:val>
            <c:numRef>
              <c:f>'DERIVACION INTERNA'!$D$13:$F$13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5</c:v>
                </c:pt>
              </c:numCache>
            </c:numRef>
          </c:val>
        </c:ser>
        <c:ser>
          <c:idx val="12"/>
          <c:order val="12"/>
          <c:tx>
            <c:v>Dirección de Control</c:v>
          </c:tx>
          <c:val>
            <c:numRef>
              <c:f>'DERIVACION INTERNA'!$D$14:$F$14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3"/>
          <c:order val="13"/>
          <c:tx>
            <c:v>Secretaría Municipal</c:v>
          </c:tx>
          <c:val>
            <c:numRef>
              <c:f>'DERIVACION INTERNA'!$D$15:$F$15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ser>
          <c:idx val="14"/>
          <c:order val="14"/>
          <c:tx>
            <c:v>Administración Municipal</c:v>
          </c:tx>
          <c:val>
            <c:numRef>
              <c:f>'DERIVACION INTERNA'!$D$16:$F$16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ser>
          <c:idx val="15"/>
          <c:order val="15"/>
          <c:tx>
            <c:v>Juzgado de Policía Local</c:v>
          </c:tx>
          <c:val>
            <c:numRef>
              <c:f>'DERIVACION INTERNA'!$D$17:$F$17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hape val="box"/>
        <c:axId val="72489600"/>
        <c:axId val="72495488"/>
        <c:axId val="0"/>
      </c:bar3DChart>
      <c:catAx>
        <c:axId val="72489600"/>
        <c:scaling>
          <c:orientation val="minMax"/>
        </c:scaling>
        <c:axPos val="b"/>
        <c:tickLblPos val="nextTo"/>
        <c:crossAx val="72495488"/>
        <c:crosses val="autoZero"/>
        <c:auto val="1"/>
        <c:lblAlgn val="ctr"/>
        <c:lblOffset val="100"/>
      </c:catAx>
      <c:valAx>
        <c:axId val="72495488"/>
        <c:scaling>
          <c:orientation val="minMax"/>
        </c:scaling>
        <c:axPos val="l"/>
        <c:majorGridlines/>
        <c:numFmt formatCode="General" sourceLinked="1"/>
        <c:tickLblPos val="nextTo"/>
        <c:crossAx val="7248960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1.png"/><Relationship Id="rId1" Type="http://schemas.openxmlformats.org/officeDocument/2006/relationships/image" Target="../media/image6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E9CC56-F068-48E3-A343-08AF5C7CE3E8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59597DDB-9754-4848-9D99-8FE48EC59900}">
      <dgm:prSet phldrT="[Texto]"/>
      <dgm:spPr/>
      <dgm:t>
        <a:bodyPr/>
        <a:lstStyle/>
        <a:p>
          <a:r>
            <a:rPr lang="es-ES" dirty="0" smtClean="0"/>
            <a:t>Plataforma de declaraciones de intereses y patrimonio</a:t>
          </a:r>
          <a:endParaRPr lang="es-ES" dirty="0"/>
        </a:p>
      </dgm:t>
    </dgm:pt>
    <dgm:pt modelId="{E67F7CC3-4701-4B7B-96BE-D3C0791D37CE}" type="parTrans" cxnId="{B8A80E0C-DE6C-4D7E-A579-EA0FC350924E}">
      <dgm:prSet/>
      <dgm:spPr/>
      <dgm:t>
        <a:bodyPr/>
        <a:lstStyle/>
        <a:p>
          <a:endParaRPr lang="es-ES"/>
        </a:p>
      </dgm:t>
    </dgm:pt>
    <dgm:pt modelId="{F6B2F858-BE2D-47BF-96EA-F3D0EE2ADB6D}" type="sibTrans" cxnId="{B8A80E0C-DE6C-4D7E-A579-EA0FC350924E}">
      <dgm:prSet/>
      <dgm:spPr/>
      <dgm:t>
        <a:bodyPr/>
        <a:lstStyle/>
        <a:p>
          <a:endParaRPr lang="es-ES"/>
        </a:p>
      </dgm:t>
    </dgm:pt>
    <dgm:pt modelId="{7B454D66-828B-44BB-8E2E-CB47B2BB9197}">
      <dgm:prSet phldrT="[Texto]"/>
      <dgm:spPr/>
      <dgm:t>
        <a:bodyPr/>
        <a:lstStyle/>
        <a:p>
          <a:r>
            <a:rPr lang="es-ES" dirty="0" smtClean="0"/>
            <a:t>Administración de plataforma de Ley del Lobby </a:t>
          </a:r>
          <a:endParaRPr lang="es-ES" dirty="0"/>
        </a:p>
      </dgm:t>
    </dgm:pt>
    <dgm:pt modelId="{16308D15-BA97-4083-9C1B-A2BE9AFEC621}" type="parTrans" cxnId="{E11DA30D-7191-4B5E-B5DE-F553DB2C1A88}">
      <dgm:prSet/>
      <dgm:spPr/>
      <dgm:t>
        <a:bodyPr/>
        <a:lstStyle/>
        <a:p>
          <a:endParaRPr lang="es-ES"/>
        </a:p>
      </dgm:t>
    </dgm:pt>
    <dgm:pt modelId="{6D70B41F-81C2-4E16-A5D4-985408D76DBB}" type="sibTrans" cxnId="{E11DA30D-7191-4B5E-B5DE-F553DB2C1A88}">
      <dgm:prSet/>
      <dgm:spPr/>
      <dgm:t>
        <a:bodyPr/>
        <a:lstStyle/>
        <a:p>
          <a:endParaRPr lang="es-ES"/>
        </a:p>
      </dgm:t>
    </dgm:pt>
    <dgm:pt modelId="{33E0936C-F163-477C-A0D4-7B1EEE8FDB66}">
      <dgm:prSet phldrT="[Texto]"/>
      <dgm:spPr/>
      <dgm:t>
        <a:bodyPr/>
        <a:lstStyle/>
        <a:p>
          <a:r>
            <a:rPr lang="es-ES" dirty="0" smtClean="0"/>
            <a:t>Plataformas de Transparencia Activa y Solicitudes de Acceso a la Información</a:t>
          </a:r>
          <a:endParaRPr lang="es-ES" dirty="0"/>
        </a:p>
      </dgm:t>
    </dgm:pt>
    <dgm:pt modelId="{D552B9D8-AD5B-4E1F-895B-A94CB50555C9}" type="parTrans" cxnId="{4003EEAC-09F9-45F1-99BC-1BF021D6C7BB}">
      <dgm:prSet/>
      <dgm:spPr/>
      <dgm:t>
        <a:bodyPr/>
        <a:lstStyle/>
        <a:p>
          <a:endParaRPr lang="es-ES"/>
        </a:p>
      </dgm:t>
    </dgm:pt>
    <dgm:pt modelId="{B38A8ACA-EC03-40C9-BA24-03724687AC8E}" type="sibTrans" cxnId="{4003EEAC-09F9-45F1-99BC-1BF021D6C7BB}">
      <dgm:prSet/>
      <dgm:spPr/>
      <dgm:t>
        <a:bodyPr/>
        <a:lstStyle/>
        <a:p>
          <a:endParaRPr lang="es-ES"/>
        </a:p>
      </dgm:t>
    </dgm:pt>
    <dgm:pt modelId="{F86AB5D6-FFB9-4597-BFF5-014A1F9465AB}" type="pres">
      <dgm:prSet presAssocID="{9DE9CC56-F068-48E3-A343-08AF5C7CE3E8}" presName="linearFlow" presStyleCnt="0">
        <dgm:presLayoutVars>
          <dgm:dir/>
          <dgm:resizeHandles val="exact"/>
        </dgm:presLayoutVars>
      </dgm:prSet>
      <dgm:spPr/>
    </dgm:pt>
    <dgm:pt modelId="{0DD2BD13-1628-41A1-A19B-F825D7C29D83}" type="pres">
      <dgm:prSet presAssocID="{59597DDB-9754-4848-9D99-8FE48EC59900}" presName="composite" presStyleCnt="0"/>
      <dgm:spPr/>
    </dgm:pt>
    <dgm:pt modelId="{EFCD4C00-FBCB-4753-89D5-A1ED88539BD6}" type="pres">
      <dgm:prSet presAssocID="{59597DDB-9754-4848-9D99-8FE48EC59900}" presName="imgShp" presStyleLbl="fgImgPlace1" presStyleIdx="0" presStyleCnt="3" custScaleX="92671" custScaleY="10022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BF0BF46-EAC5-40C7-B8BD-5729213313A0}" type="pres">
      <dgm:prSet presAssocID="{59597DDB-9754-4848-9D99-8FE48EC5990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D12E34-9DBE-4685-98C8-0A655660B9CD}" type="pres">
      <dgm:prSet presAssocID="{F6B2F858-BE2D-47BF-96EA-F3D0EE2ADB6D}" presName="spacing" presStyleCnt="0"/>
      <dgm:spPr/>
    </dgm:pt>
    <dgm:pt modelId="{D38BC573-2CC3-414E-82F2-095A6076EF58}" type="pres">
      <dgm:prSet presAssocID="{7B454D66-828B-44BB-8E2E-CB47B2BB9197}" presName="composite" presStyleCnt="0"/>
      <dgm:spPr/>
    </dgm:pt>
    <dgm:pt modelId="{3666C36C-4ECE-49ED-8689-6DBA164DB1E2}" type="pres">
      <dgm:prSet presAssocID="{7B454D66-828B-44BB-8E2E-CB47B2BB9197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A98CC15-4F96-4244-B660-B3E1297D4D31}" type="pres">
      <dgm:prSet presAssocID="{7B454D66-828B-44BB-8E2E-CB47B2BB919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B308D3-CB58-4452-B382-329D3D3FCB01}" type="pres">
      <dgm:prSet presAssocID="{6D70B41F-81C2-4E16-A5D4-985408D76DBB}" presName="spacing" presStyleCnt="0"/>
      <dgm:spPr/>
    </dgm:pt>
    <dgm:pt modelId="{50C281C2-0BF9-4CEB-84DA-876A9C1443C9}" type="pres">
      <dgm:prSet presAssocID="{33E0936C-F163-477C-A0D4-7B1EEE8FDB66}" presName="composite" presStyleCnt="0"/>
      <dgm:spPr/>
    </dgm:pt>
    <dgm:pt modelId="{9540546E-CCFE-4B53-9BA3-BCD85C23F4C1}" type="pres">
      <dgm:prSet presAssocID="{33E0936C-F163-477C-A0D4-7B1EEE8FDB66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FB1BC12-D05C-4755-997D-7394480ADC20}" type="pres">
      <dgm:prSet presAssocID="{33E0936C-F163-477C-A0D4-7B1EEE8FDB66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8A80E0C-DE6C-4D7E-A579-EA0FC350924E}" srcId="{9DE9CC56-F068-48E3-A343-08AF5C7CE3E8}" destId="{59597DDB-9754-4848-9D99-8FE48EC59900}" srcOrd="0" destOrd="0" parTransId="{E67F7CC3-4701-4B7B-96BE-D3C0791D37CE}" sibTransId="{F6B2F858-BE2D-47BF-96EA-F3D0EE2ADB6D}"/>
    <dgm:cxn modelId="{6A278743-9B0D-4417-AB7C-8E35175BCC64}" type="presOf" srcId="{7B454D66-828B-44BB-8E2E-CB47B2BB9197}" destId="{BA98CC15-4F96-4244-B660-B3E1297D4D31}" srcOrd="0" destOrd="0" presId="urn:microsoft.com/office/officeart/2005/8/layout/vList3#1"/>
    <dgm:cxn modelId="{D5F7BE13-1212-452F-B91E-8BF8D8D84F94}" type="presOf" srcId="{9DE9CC56-F068-48E3-A343-08AF5C7CE3E8}" destId="{F86AB5D6-FFB9-4597-BFF5-014A1F9465AB}" srcOrd="0" destOrd="0" presId="urn:microsoft.com/office/officeart/2005/8/layout/vList3#1"/>
    <dgm:cxn modelId="{C45C794F-AB42-4290-A5DF-6B819C72E5E8}" type="presOf" srcId="{59597DDB-9754-4848-9D99-8FE48EC59900}" destId="{4BF0BF46-EAC5-40C7-B8BD-5729213313A0}" srcOrd="0" destOrd="0" presId="urn:microsoft.com/office/officeart/2005/8/layout/vList3#1"/>
    <dgm:cxn modelId="{E11DA30D-7191-4B5E-B5DE-F553DB2C1A88}" srcId="{9DE9CC56-F068-48E3-A343-08AF5C7CE3E8}" destId="{7B454D66-828B-44BB-8E2E-CB47B2BB9197}" srcOrd="1" destOrd="0" parTransId="{16308D15-BA97-4083-9C1B-A2BE9AFEC621}" sibTransId="{6D70B41F-81C2-4E16-A5D4-985408D76DBB}"/>
    <dgm:cxn modelId="{8C743DA4-6944-448C-8E7C-21060A3C03F0}" type="presOf" srcId="{33E0936C-F163-477C-A0D4-7B1EEE8FDB66}" destId="{2FB1BC12-D05C-4755-997D-7394480ADC20}" srcOrd="0" destOrd="0" presId="urn:microsoft.com/office/officeart/2005/8/layout/vList3#1"/>
    <dgm:cxn modelId="{4003EEAC-09F9-45F1-99BC-1BF021D6C7BB}" srcId="{9DE9CC56-F068-48E3-A343-08AF5C7CE3E8}" destId="{33E0936C-F163-477C-A0D4-7B1EEE8FDB66}" srcOrd="2" destOrd="0" parTransId="{D552B9D8-AD5B-4E1F-895B-A94CB50555C9}" sibTransId="{B38A8ACA-EC03-40C9-BA24-03724687AC8E}"/>
    <dgm:cxn modelId="{B148382D-02E3-4282-A818-F27E61A3AFEF}" type="presParOf" srcId="{F86AB5D6-FFB9-4597-BFF5-014A1F9465AB}" destId="{0DD2BD13-1628-41A1-A19B-F825D7C29D83}" srcOrd="0" destOrd="0" presId="urn:microsoft.com/office/officeart/2005/8/layout/vList3#1"/>
    <dgm:cxn modelId="{4FE6AA1A-2332-4F42-8279-5791BC5DA55E}" type="presParOf" srcId="{0DD2BD13-1628-41A1-A19B-F825D7C29D83}" destId="{EFCD4C00-FBCB-4753-89D5-A1ED88539BD6}" srcOrd="0" destOrd="0" presId="urn:microsoft.com/office/officeart/2005/8/layout/vList3#1"/>
    <dgm:cxn modelId="{46D57AD6-39F1-4B5E-AA12-3034987C0F1B}" type="presParOf" srcId="{0DD2BD13-1628-41A1-A19B-F825D7C29D83}" destId="{4BF0BF46-EAC5-40C7-B8BD-5729213313A0}" srcOrd="1" destOrd="0" presId="urn:microsoft.com/office/officeart/2005/8/layout/vList3#1"/>
    <dgm:cxn modelId="{FBF1CF50-2A10-4BCF-990B-854BF1D43F24}" type="presParOf" srcId="{F86AB5D6-FFB9-4597-BFF5-014A1F9465AB}" destId="{ADD12E34-9DBE-4685-98C8-0A655660B9CD}" srcOrd="1" destOrd="0" presId="urn:microsoft.com/office/officeart/2005/8/layout/vList3#1"/>
    <dgm:cxn modelId="{5E35F6BA-7B58-438D-AB1D-8D5F3208CE07}" type="presParOf" srcId="{F86AB5D6-FFB9-4597-BFF5-014A1F9465AB}" destId="{D38BC573-2CC3-414E-82F2-095A6076EF58}" srcOrd="2" destOrd="0" presId="urn:microsoft.com/office/officeart/2005/8/layout/vList3#1"/>
    <dgm:cxn modelId="{6D8410EE-2D94-4EE3-89E2-90776BBCFD61}" type="presParOf" srcId="{D38BC573-2CC3-414E-82F2-095A6076EF58}" destId="{3666C36C-4ECE-49ED-8689-6DBA164DB1E2}" srcOrd="0" destOrd="0" presId="urn:microsoft.com/office/officeart/2005/8/layout/vList3#1"/>
    <dgm:cxn modelId="{37F169F7-A996-49C9-AA44-CE6AE3A790B2}" type="presParOf" srcId="{D38BC573-2CC3-414E-82F2-095A6076EF58}" destId="{BA98CC15-4F96-4244-B660-B3E1297D4D31}" srcOrd="1" destOrd="0" presId="urn:microsoft.com/office/officeart/2005/8/layout/vList3#1"/>
    <dgm:cxn modelId="{323492BE-60A0-413E-954B-B31A41B35F54}" type="presParOf" srcId="{F86AB5D6-FFB9-4597-BFF5-014A1F9465AB}" destId="{5AB308D3-CB58-4452-B382-329D3D3FCB01}" srcOrd="3" destOrd="0" presId="urn:microsoft.com/office/officeart/2005/8/layout/vList3#1"/>
    <dgm:cxn modelId="{3E6757AE-9B50-4DBA-B6AC-E83B7477CA09}" type="presParOf" srcId="{F86AB5D6-FFB9-4597-BFF5-014A1F9465AB}" destId="{50C281C2-0BF9-4CEB-84DA-876A9C1443C9}" srcOrd="4" destOrd="0" presId="urn:microsoft.com/office/officeart/2005/8/layout/vList3#1"/>
    <dgm:cxn modelId="{1680F067-DF67-4400-AF99-B506E63B3375}" type="presParOf" srcId="{50C281C2-0BF9-4CEB-84DA-876A9C1443C9}" destId="{9540546E-CCFE-4B53-9BA3-BCD85C23F4C1}" srcOrd="0" destOrd="0" presId="urn:microsoft.com/office/officeart/2005/8/layout/vList3#1"/>
    <dgm:cxn modelId="{4FD326B4-9CEF-4C8C-AB4E-38864E36D1FC}" type="presParOf" srcId="{50C281C2-0BF9-4CEB-84DA-876A9C1443C9}" destId="{2FB1BC12-D05C-4755-997D-7394480ADC20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0BF46-EAC5-40C7-B8BD-5729213313A0}">
      <dsp:nvSpPr>
        <dsp:cNvPr id="0" name=""/>
        <dsp:cNvSpPr/>
      </dsp:nvSpPr>
      <dsp:spPr>
        <a:xfrm rot="10800000">
          <a:off x="1282591" y="1895"/>
          <a:ext cx="4053840" cy="11287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Plataforma de declaraciones de intereses y patrimonio</a:t>
          </a:r>
          <a:endParaRPr lang="es-ES" sz="2000" kern="1200" dirty="0"/>
        </a:p>
      </dsp:txBody>
      <dsp:txXfrm rot="10800000">
        <a:off x="1564784" y="1895"/>
        <a:ext cx="3771647" cy="1128772"/>
      </dsp:txXfrm>
    </dsp:sp>
    <dsp:sp modelId="{EFCD4C00-FBCB-4753-89D5-A1ED88539BD6}">
      <dsp:nvSpPr>
        <dsp:cNvPr id="0" name=""/>
        <dsp:cNvSpPr/>
      </dsp:nvSpPr>
      <dsp:spPr>
        <a:xfrm>
          <a:off x="759568" y="619"/>
          <a:ext cx="1046044" cy="113132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8CC15-4F96-4244-B660-B3E1297D4D31}">
      <dsp:nvSpPr>
        <dsp:cNvPr id="0" name=""/>
        <dsp:cNvSpPr/>
      </dsp:nvSpPr>
      <dsp:spPr>
        <a:xfrm rot="10800000">
          <a:off x="1303273" y="1468889"/>
          <a:ext cx="4053840" cy="11287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Administración de plataforma de Ley del Lobby </a:t>
          </a:r>
          <a:endParaRPr lang="es-ES" sz="2000" kern="1200" dirty="0"/>
        </a:p>
      </dsp:txBody>
      <dsp:txXfrm rot="10800000">
        <a:off x="1585466" y="1468889"/>
        <a:ext cx="3771647" cy="1128772"/>
      </dsp:txXfrm>
    </dsp:sp>
    <dsp:sp modelId="{3666C36C-4ECE-49ED-8689-6DBA164DB1E2}">
      <dsp:nvSpPr>
        <dsp:cNvPr id="0" name=""/>
        <dsp:cNvSpPr/>
      </dsp:nvSpPr>
      <dsp:spPr>
        <a:xfrm>
          <a:off x="738886" y="1468889"/>
          <a:ext cx="1128772" cy="112877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1BC12-D05C-4755-997D-7394480ADC20}">
      <dsp:nvSpPr>
        <dsp:cNvPr id="0" name=""/>
        <dsp:cNvSpPr/>
      </dsp:nvSpPr>
      <dsp:spPr>
        <a:xfrm rot="10800000">
          <a:off x="1303273" y="2934608"/>
          <a:ext cx="4053840" cy="11287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Plataformas de Transparencia Activa y Solicitudes de Acceso a la Información</a:t>
          </a:r>
          <a:endParaRPr lang="es-ES" sz="2000" kern="1200" dirty="0"/>
        </a:p>
      </dsp:txBody>
      <dsp:txXfrm rot="10800000">
        <a:off x="1585466" y="2934608"/>
        <a:ext cx="3771647" cy="1128772"/>
      </dsp:txXfrm>
    </dsp:sp>
    <dsp:sp modelId="{9540546E-CCFE-4B53-9BA3-BCD85C23F4C1}">
      <dsp:nvSpPr>
        <dsp:cNvPr id="0" name=""/>
        <dsp:cNvSpPr/>
      </dsp:nvSpPr>
      <dsp:spPr>
        <a:xfrm>
          <a:off x="738886" y="2934608"/>
          <a:ext cx="1128772" cy="112877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F999-EE97-440E-976A-E041587201D0}" type="datetimeFigureOut">
              <a:rPr lang="es-CL" smtClean="0"/>
              <a:pPr/>
              <a:t>24-07-2018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E0A9-F616-4518-AA72-857B68CCA04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F999-EE97-440E-976A-E041587201D0}" type="datetimeFigureOut">
              <a:rPr lang="es-CL" smtClean="0"/>
              <a:pPr/>
              <a:t>24-07-2018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E0A9-F616-4518-AA72-857B68CCA04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F999-EE97-440E-976A-E041587201D0}" type="datetimeFigureOut">
              <a:rPr lang="es-CL" smtClean="0"/>
              <a:pPr/>
              <a:t>24-07-2018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E0A9-F616-4518-AA72-857B68CCA04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F999-EE97-440E-976A-E041587201D0}" type="datetimeFigureOut">
              <a:rPr lang="es-CL" smtClean="0"/>
              <a:pPr/>
              <a:t>24-07-2018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E0A9-F616-4518-AA72-857B68CCA04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F999-EE97-440E-976A-E041587201D0}" type="datetimeFigureOut">
              <a:rPr lang="es-CL" smtClean="0"/>
              <a:pPr/>
              <a:t>24-07-2018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E0A9-F616-4518-AA72-857B68CCA04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F999-EE97-440E-976A-E041587201D0}" type="datetimeFigureOut">
              <a:rPr lang="es-CL" smtClean="0"/>
              <a:pPr/>
              <a:t>24-07-2018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E0A9-F616-4518-AA72-857B68CCA04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F999-EE97-440E-976A-E041587201D0}" type="datetimeFigureOut">
              <a:rPr lang="es-CL" smtClean="0"/>
              <a:pPr/>
              <a:t>24-07-2018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E0A9-F616-4518-AA72-857B68CCA04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F999-EE97-440E-976A-E041587201D0}" type="datetimeFigureOut">
              <a:rPr lang="es-CL" smtClean="0"/>
              <a:pPr/>
              <a:t>24-07-2018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E0A9-F616-4518-AA72-857B68CCA04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F999-EE97-440E-976A-E041587201D0}" type="datetimeFigureOut">
              <a:rPr lang="es-CL" smtClean="0"/>
              <a:pPr/>
              <a:t>24-07-2018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E0A9-F616-4518-AA72-857B68CCA04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F999-EE97-440E-976A-E041587201D0}" type="datetimeFigureOut">
              <a:rPr lang="es-CL" smtClean="0"/>
              <a:pPr/>
              <a:t>24-07-2018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E0A9-F616-4518-AA72-857B68CCA04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F999-EE97-440E-976A-E041587201D0}" type="datetimeFigureOut">
              <a:rPr lang="es-CL" smtClean="0"/>
              <a:pPr/>
              <a:t>24-07-2018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E0A9-F616-4518-AA72-857B68CCA04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1F999-EE97-440E-976A-E041587201D0}" type="datetimeFigureOut">
              <a:rPr lang="es-CL" smtClean="0"/>
              <a:pPr/>
              <a:t>24-07-2018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2E0A9-F616-4518-AA72-857B68CCA04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transparencia.municasablanca.cl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portaltransparencia.cl/PortalPdT/web/guest/directorio-de-organismos-regulados?p_p_id=pdtorganismos_WAR_pdtorganismosportlet&amp;orgcode=3a889890b31790d22f368b3389a6c95b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 descr="INFORME&#10;GESTION ANUAL &#10;AÑO 2009"/>
          <p:cNvSpPr>
            <a:spLocks noChangeArrowheads="1" noChangeShapeType="1" noTextEdit="1"/>
          </p:cNvSpPr>
          <p:nvPr/>
        </p:nvSpPr>
        <p:spPr bwMode="auto">
          <a:xfrm>
            <a:off x="971600" y="1650473"/>
            <a:ext cx="7056784" cy="252028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s-CL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UNIDAD DE TRANSPARENCIA</a:t>
            </a:r>
          </a:p>
          <a:p>
            <a:pPr algn="ctr" rtl="0">
              <a:buNone/>
            </a:pPr>
            <a:endParaRPr lang="es-CL" sz="3600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  <a:p>
            <a:pPr algn="ctr" rtl="0">
              <a:buNone/>
            </a:pPr>
            <a:r>
              <a:rPr lang="es-CL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Informe de Gestión</a:t>
            </a:r>
          </a:p>
          <a:p>
            <a:pPr algn="ctr" rtl="0">
              <a:buNone/>
            </a:pPr>
            <a:r>
              <a:rPr lang="es-CL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I SEMESTRE 2018</a:t>
            </a:r>
            <a:endParaRPr lang="es-CL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1868170" cy="565150"/>
          </a:xfrm>
          <a:prstGeom prst="rect">
            <a:avLst/>
          </a:prstGeom>
        </p:spPr>
      </p:pic>
      <p:pic>
        <p:nvPicPr>
          <p:cNvPr id="1029" name="Imagen 6" descr="http://municasablanca.cl/images/transparenci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335" y="5258045"/>
            <a:ext cx="1457325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Imagen 4" descr="http://municasablanca.cl/images/solicitud_info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258045"/>
            <a:ext cx="1362075" cy="447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66" t="11111" r="80144" b="80159"/>
          <a:stretch>
            <a:fillRect/>
          </a:stretch>
        </p:blipFill>
        <p:spPr bwMode="auto">
          <a:xfrm>
            <a:off x="4559047" y="5238994"/>
            <a:ext cx="1447800" cy="485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9557" y="5237248"/>
            <a:ext cx="1742624" cy="4170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240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Ley Nº </a:t>
            </a:r>
            <a:r>
              <a:rPr lang="es-ES" smtClean="0">
                <a:latin typeface="Arial" pitchFamily="34" charset="0"/>
                <a:cs typeface="Arial" pitchFamily="34" charset="0"/>
              </a:rPr>
              <a:t>20.730 Lobby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1071569"/>
          </a:xfrm>
        </p:spPr>
        <p:txBody>
          <a:bodyPr>
            <a:normAutofit fontScale="55000" lnSpcReduction="20000"/>
          </a:bodyPr>
          <a:lstStyle/>
          <a:p>
            <a:pPr indent="15875"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La plataforma de Lobby continúa con su normal funcionamiento sin nuevas incorporaciones, la que es gestionada directamente por los concejales y funcionarios afectos a la Ley.</a:t>
            </a:r>
          </a:p>
          <a:p>
            <a:pPr>
              <a:buNone/>
            </a:pPr>
            <a:r>
              <a:rPr lang="es-ES" dirty="0" smtClean="0"/>
              <a:t> </a:t>
            </a:r>
          </a:p>
          <a:p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85992"/>
            <a:ext cx="728283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 Ley Nº 20.880 Declaración de Intereses y Patrimonio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71544"/>
          </a:xfrm>
        </p:spPr>
        <p:txBody>
          <a:bodyPr>
            <a:normAutofit fontScale="70000" lnSpcReduction="20000"/>
          </a:bodyPr>
          <a:lstStyle/>
          <a:p>
            <a:pPr indent="15875"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Durante este periodo se ha realizado la incorporación de 17 nuevos perfiles para que aquellos funcionarios afectos a la Ley realicen su DIP.</a:t>
            </a:r>
          </a:p>
          <a:p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714620"/>
            <a:ext cx="6619640" cy="381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428660" y="428604"/>
            <a:ext cx="8229600" cy="796908"/>
          </a:xfrm>
        </p:spPr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8800" dirty="0" smtClean="0">
                <a:latin typeface="Arial" pitchFamily="34" charset="0"/>
                <a:cs typeface="Arial" pitchFamily="34" charset="0"/>
              </a:rPr>
              <a:t>Fiscalización</a:t>
            </a:r>
          </a:p>
          <a:p>
            <a:pPr algn="ctr">
              <a:buNone/>
            </a:pPr>
            <a:r>
              <a:rPr lang="es-ES" sz="8800" dirty="0" smtClean="0">
                <a:latin typeface="Arial" pitchFamily="34" charset="0"/>
                <a:cs typeface="Arial" pitchFamily="34" charset="0"/>
              </a:rPr>
              <a:t> Consejo para la Transparencia</a:t>
            </a:r>
            <a:endParaRPr lang="es-ES" sz="8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>
                <a:latin typeface="Arial" pitchFamily="34" charset="0"/>
                <a:cs typeface="Arial" pitchFamily="34" charset="0"/>
              </a:rPr>
              <a:t>Transparencia Activa</a:t>
            </a:r>
            <a:endParaRPr lang="es-C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5"/>
            <a:ext cx="728667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85786" y="5500702"/>
            <a:ext cx="8143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Fuente: Informe Fiscalización Proceso de Fiscalización “2017” Municipalidad de Casablanca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997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Transparencia Pasiva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00240"/>
            <a:ext cx="757242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85786" y="5500702"/>
            <a:ext cx="8143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Fuente: Informe de fiscalización Derecho de Acceso a la Información, de fecha 06 de Octubre de 2017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Transparencia Pasiva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212" y="2148681"/>
            <a:ext cx="80295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s-ES" sz="6000" dirty="0" smtClean="0"/>
          </a:p>
          <a:p>
            <a:pPr algn="ctr">
              <a:buNone/>
            </a:pPr>
            <a:r>
              <a:rPr lang="es-ES" sz="6600" dirty="0" smtClean="0">
                <a:latin typeface="Arial" pitchFamily="34" charset="0"/>
                <a:cs typeface="Arial" pitchFamily="34" charset="0"/>
              </a:rPr>
              <a:t>GRACIAS</a:t>
            </a:r>
            <a:endParaRPr lang="es-ES" sz="6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="" xmlns:p14="http://schemas.microsoft.com/office/powerpoint/2010/main" val="204086350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23280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785817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Transparencia Activa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6400800" cy="5429288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entiende por  TA la mantención permanente al público a través en medios electrónicos del municipio los siguientes antecedentes, los que deben ser actualizados a lo menos una vez al mes:</a:t>
            </a:r>
          </a:p>
          <a:p>
            <a:pPr algn="l"/>
            <a:endParaRPr lang="es-E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Actos y documentos publicados en el Diario Oficial.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Potestades y Marco Normativo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Estructura orgánica y facultades, funciones y atribuciones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Personal y remuneraciones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Adquisiciones y contrataciones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Transferencias de fondos y aportes económicos entregados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Actos y resoluciones con efectos sobre terceros (patentes, permisos, derechos, concesiones, concursos públicos y otros)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Trámites ante el organismo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Subsidios y beneficios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Mecanismos de participación ciudadana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Presupuesto asignado y su ejecución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Auditorías al ejercicio presupuestario y aclaraciones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Participación en otras entidades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Antecedentes preparatorios de normas jurídicas generales que afecten a empresas de menor tamaño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Lobby y gestión de intereses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Declaración de patrimonio e intereses Ley N°20.880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Informe Anual a la SUBDERE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Otros Antecedentes (Concejo Municipal y Cuentas Públicas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)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7772400" cy="1000132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Información por unidad municipal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7290" y="1500174"/>
            <a:ext cx="6400800" cy="4572032"/>
          </a:xfrm>
        </p:spPr>
        <p:txBody>
          <a:bodyPr>
            <a:normAutofit/>
          </a:bodyPr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8150949" cy="431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Derecho de Acceso a la Información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Tal como describe su nombre es el Derecho de acceder a las informaciones contenidas en actos, resoluciones, actas, expedientes, contratos y acuerdos, así como a toda información elaborada con presupuesto público, cualquiera sea el formato o soporte en que se contenga, salvo las excepciones legales.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Durante el Primer Semestre del año 2018 fueron recibidas un total de 97 Solicitudes de Acceso a la Información (SAI), cuyo tratamiento ha sido el siguiente: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Distribución Mensual</a:t>
            </a:r>
            <a:endParaRPr lang="es-E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422263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4 Gráfico"/>
          <p:cNvGraphicFramePr/>
          <p:nvPr/>
        </p:nvGraphicFramePr>
        <p:xfrm>
          <a:off x="3786182" y="3571876"/>
          <a:ext cx="50006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Autofit/>
          </a:bodyPr>
          <a:lstStyle/>
          <a:p>
            <a:r>
              <a:rPr lang="es-ES" dirty="0" smtClean="0"/>
              <a:t>Etapa de Ejecución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5116393" cy="226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5 Gráfico"/>
          <p:cNvGraphicFramePr/>
          <p:nvPr/>
        </p:nvGraphicFramePr>
        <p:xfrm>
          <a:off x="3214678" y="3357562"/>
          <a:ext cx="5072098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47395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1"/>
            <a:ext cx="7772400" cy="92867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Derivación Unidades Municipales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00108"/>
            <a:ext cx="7000924" cy="541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401</Words>
  <Application>Microsoft Office PowerPoint</Application>
  <PresentationFormat>Presentación en pantalla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Diapositiva 1</vt:lpstr>
      <vt:lpstr>Diapositiva 2</vt:lpstr>
      <vt:lpstr>Transparencia Activa</vt:lpstr>
      <vt:lpstr>Información por unidad municipal</vt:lpstr>
      <vt:lpstr>Derecho de Acceso a la Información</vt:lpstr>
      <vt:lpstr>Distribución Mensual</vt:lpstr>
      <vt:lpstr>Etapa de Ejecución</vt:lpstr>
      <vt:lpstr>Derivación Unidades Municipales</vt:lpstr>
      <vt:lpstr>Diapositiva 9</vt:lpstr>
      <vt:lpstr>Ley Nº 20.730 Lobby</vt:lpstr>
      <vt:lpstr> Ley Nº 20.880 Declaración de Intereses y Patrimonio</vt:lpstr>
      <vt:lpstr>Diapositiva 12</vt:lpstr>
      <vt:lpstr>Transparencia Activa</vt:lpstr>
      <vt:lpstr>Transparencia Pasiva</vt:lpstr>
      <vt:lpstr>Transparencia Pasiva</vt:lpstr>
      <vt:lpstr>Diapositiva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transito</dc:creator>
  <cp:lastModifiedBy>lpulgar</cp:lastModifiedBy>
  <cp:revision>30</cp:revision>
  <cp:lastPrinted>2015-12-17T19:24:22Z</cp:lastPrinted>
  <dcterms:created xsi:type="dcterms:W3CDTF">2015-12-14T20:13:53Z</dcterms:created>
  <dcterms:modified xsi:type="dcterms:W3CDTF">2018-07-24T12:39:02Z</dcterms:modified>
</cp:coreProperties>
</file>